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88" r:id="rId15"/>
    <p:sldId id="270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79" r:id="rId24"/>
    <p:sldId id="283" r:id="rId25"/>
    <p:sldId id="284" r:id="rId26"/>
    <p:sldId id="285" r:id="rId27"/>
    <p:sldId id="286" r:id="rId28"/>
    <p:sldId id="287" r:id="rId29"/>
    <p:sldId id="271" r:id="rId30"/>
    <p:sldId id="272" r:id="rId31"/>
    <p:sldId id="273" r:id="rId32"/>
    <p:sldId id="274" r:id="rId33"/>
  </p:sldIdLst>
  <p:sldSz cx="18288000" cy="10287000"/>
  <p:notesSz cx="6858000" cy="9144000"/>
  <p:embeddedFontLst>
    <p:embeddedFont>
      <p:font typeface="Pretendard Bold" panose="020B0600000101010101" charset="-127"/>
      <p:bold r:id="rId34"/>
    </p:embeddedFont>
    <p:embeddedFont>
      <p:font typeface="Pretendard Regular" panose="020B0600000101010101" charset="-127"/>
      <p:regular r:id="rId35"/>
    </p:embeddedFont>
    <p:embeddedFont>
      <p:font typeface="G마켓 산스 TTF Bold" panose="02000000000000000000" pitchFamily="2" charset="-127"/>
      <p:bold r:id="rId36"/>
    </p:embeddedFont>
    <p:embeddedFont>
      <p:font typeface="Noto Sans KR" panose="020B0200000000000000" pitchFamily="50" charset="-127"/>
      <p:regular r:id="rId37"/>
      <p:bold r:id="rId38"/>
    </p:embeddedFont>
    <p:embeddedFont>
      <p:font typeface="Oswald SemiBold" panose="00000700000000000000" pitchFamily="2" charset="0"/>
      <p:bold r:id="rId39"/>
    </p:embeddedFont>
    <p:embeddedFont>
      <p:font typeface="Pretendard ExtraBold" panose="02000903000000020004" pitchFamily="50" charset="-127"/>
      <p:bold r:id="rId40"/>
    </p:embeddedFont>
    <p:embeddedFont>
      <p:font typeface="Pretendard Light" panose="02000403000000020004" pitchFamily="50" charset="-127"/>
      <p:regular r:id="rId41"/>
    </p:embeddedFont>
    <p:embeddedFont>
      <p:font typeface="Pretendard SemiBold" panose="02000703000000020004" pitchFamily="50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38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2025.08.13 ~ 2025.08.28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23375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 dirty="0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989E70B-F5CB-FF76-A60A-C374083D2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573"/>
            <a:ext cx="5618875" cy="618013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F71E24D-9D15-AF12-CEC7-41BB80F5DA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47" y="2857501"/>
            <a:ext cx="9787349" cy="4419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785DC3-7C02-B6AB-B0DC-9F0A41E16724}"/>
              </a:ext>
            </a:extLst>
          </p:cNvPr>
          <p:cNvSpPr txBox="1"/>
          <p:nvPr/>
        </p:nvSpPr>
        <p:spPr>
          <a:xfrm>
            <a:off x="11166021" y="8560579"/>
            <a:ext cx="2682454" cy="442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116199"/>
              </a:lnSpc>
            </a:pPr>
            <a:r>
              <a:rPr lang="ko-KR" altLang="en-US" sz="2100" b="1" i="0" u="none" strike="noStrike" dirty="0">
                <a:solidFill>
                  <a:srgbClr val="000000"/>
                </a:solidFill>
                <a:latin typeface="Pretendard Regular"/>
                <a:ea typeface="Pretendard Regular"/>
              </a:rPr>
              <a:t>물리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(P</a:t>
            </a:r>
            <a:r>
              <a:rPr lang="en-US" altLang="ko-KR" sz="2100" b="1" dirty="0">
                <a:solidFill>
                  <a:srgbClr val="000000"/>
                </a:solidFill>
                <a:latin typeface="Pretendard Regular"/>
              </a:rPr>
              <a:t>hys</a:t>
            </a:r>
            <a:r>
              <a:rPr lang="en-US" altLang="ko-KR" sz="2100" b="1" i="0" u="none" strike="noStrike" dirty="0">
                <a:solidFill>
                  <a:srgbClr val="000000"/>
                </a:solidFill>
                <a:latin typeface="Pretendard Regular"/>
              </a:rPr>
              <a:t>ical) </a:t>
            </a:r>
            <a:r>
              <a:rPr lang="ko-KR" altLang="ko-KR" sz="2100" b="1" i="0" u="none" strike="noStrike" dirty="0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BD2A16-6E66-E53F-6B75-1F8DA583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191C1AE-067B-6ABA-C345-547597284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66E22DA-8385-5EE4-D7BE-C16AF3641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4515AE1-BC53-29A3-7887-B827C91E0BA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  <a:ea typeface="Pretendard Bold"/>
              </a:rPr>
              <a:t>_</a:t>
            </a:r>
            <a:r>
              <a:rPr lang="ko-KR" altLang="en-US" sz="2300" dirty="0">
                <a:solidFill>
                  <a:srgbClr val="11359A"/>
                </a:solidFill>
                <a:latin typeface="Pretendard Bold"/>
                <a:ea typeface="Pretendard Bold"/>
              </a:rPr>
              <a:t>구조도</a:t>
            </a:r>
            <a:endParaRPr lang="en-US" sz="23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7CC2ACC-6EA5-00E8-40A6-2B3B21EDE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09" y="1790700"/>
            <a:ext cx="14227381" cy="70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65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b="1" dirty="0">
                <a:latin typeface="Pretendard Bold" panose="020B0600000101010101" charset="-127"/>
                <a:ea typeface="Pretendard Bold" panose="020B0600000101010101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8625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>
            <a:off x="1190470" y="4322481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2466463" y="810075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7211970" y="1485900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로그인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회원가입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4000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866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547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3868400" y="1515408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72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아이디 찾기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,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05" y="9144116"/>
            <a:ext cx="4558300" cy="7744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64" y="2451597"/>
            <a:ext cx="4680000" cy="29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95" y="6356155"/>
            <a:ext cx="4067738" cy="2605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2622125" y="513004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3033255" y="5740822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479167"/>
            <a:ext cx="4680000" cy="29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127689" y="5166025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57" y="6008456"/>
            <a:ext cx="4885591" cy="26064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6286500"/>
            <a:ext cx="5622436" cy="3706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5197070" y="65151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이메일 전송</a:t>
            </a:r>
          </a:p>
        </p:txBody>
      </p:sp>
    </p:spTree>
    <p:extLst>
      <p:ext uri="{BB962C8B-B14F-4D97-AF65-F5344CB8AC3E}">
        <p14:creationId xmlns:p14="http://schemas.microsoft.com/office/powerpoint/2010/main" val="420529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비밀번호 재설정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17" y="2906017"/>
            <a:ext cx="5893093" cy="3742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3" y="2302435"/>
            <a:ext cx="7757624" cy="5113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67763" y="5403347"/>
            <a:ext cx="630283" cy="4172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208" y="6218734"/>
            <a:ext cx="4013329" cy="39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0851" y="8327642"/>
            <a:ext cx="4588628" cy="96240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10363439" y="5676900"/>
            <a:ext cx="1698758" cy="1739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614759" y="2302435"/>
            <a:ext cx="4149242" cy="718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443008" y="7353601"/>
            <a:ext cx="604313" cy="690453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6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회원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1409700"/>
            <a:ext cx="4343400" cy="494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1392076" y="6620335"/>
            <a:ext cx="3211300" cy="1211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정부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/>
          <p:nvPr/>
        </p:nvCxnSpPr>
        <p:spPr>
          <a:xfrm flipV="1">
            <a:off x="4572000" y="6134100"/>
            <a:ext cx="838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6868891"/>
            <a:ext cx="3600000" cy="2944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900" y="6868891"/>
            <a:ext cx="3600000" cy="322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8811158" y="8173907"/>
            <a:ext cx="435541" cy="6114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stCxn id="23" idx="0"/>
          </p:cNvCxnSpPr>
          <p:nvPr/>
        </p:nvCxnSpPr>
        <p:spPr>
          <a:xfrm flipV="1">
            <a:off x="6791100" y="6134100"/>
            <a:ext cx="0" cy="73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/>
          <p:nvPr/>
        </p:nvCxnSpPr>
        <p:spPr>
          <a:xfrm flipH="1">
            <a:off x="8123900" y="5143500"/>
            <a:ext cx="30775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0365" y="4410068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454" y="6868891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48D764E4-36A9-CBD0-FD57-DD2310CE8B2B}"/>
              </a:ext>
            </a:extLst>
          </p:cNvPr>
          <p:cNvSpPr/>
          <p:nvPr/>
        </p:nvSpPr>
        <p:spPr>
          <a:xfrm rot="5400000">
            <a:off x="14413560" y="5930239"/>
            <a:ext cx="435541" cy="6114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36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차량 </a:t>
            </a:r>
            <a:r>
              <a:rPr lang="ko-KR" altLang="en-US" sz="24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77" y="4601309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355" y="417759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612921" y="1727526"/>
            <a:ext cx="3429530" cy="789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9042451" y="1579403"/>
            <a:ext cx="1734362" cy="542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10776813" y="1169700"/>
            <a:ext cx="3346833" cy="819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불법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</p:cNvCxnSpPr>
          <p:nvPr/>
        </p:nvCxnSpPr>
        <p:spPr>
          <a:xfrm flipH="1">
            <a:off x="10180504" y="2009276"/>
            <a:ext cx="2285326" cy="2592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2450230" y="1989105"/>
            <a:ext cx="2431852" cy="2188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불법 </a:t>
            </a:r>
            <a:r>
              <a:rPr lang="ko-KR" altLang="en-US" sz="2400" dirty="0" err="1">
                <a:latin typeface="Pretendard Bold" panose="020B0600000101010101" charset="-127"/>
                <a:ea typeface="Pretendard Bold" panose="020B0600000101010101" charset="-127"/>
              </a:rPr>
              <a:t>주정차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4000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216" y="6529783"/>
            <a:ext cx="3708084" cy="29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619" y="954280"/>
            <a:ext cx="3162906" cy="243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158" y="2469245"/>
            <a:ext cx="2937842" cy="122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1250660" y="2779678"/>
            <a:ext cx="3398828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무료 주차장 등 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2649631"/>
            <a:ext cx="2144778" cy="881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96076" y="1119542"/>
            <a:ext cx="5328543" cy="2082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3711242" y="1276930"/>
            <a:ext cx="716384" cy="83076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5031" y="990339"/>
            <a:ext cx="3162906" cy="680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266113" y="8998308"/>
            <a:ext cx="3103421" cy="1066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907170" y="7564993"/>
            <a:ext cx="3244212" cy="14624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이내의 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913250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00" y="2220901"/>
            <a:ext cx="14400000" cy="68849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메인 페이지 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ko-KR" altLang="en-US" sz="2400" dirty="0">
                <a:latin typeface="Pretendard Bold" panose="020B0600000101010101" charset="-127"/>
                <a:ea typeface="Pretendard Bold" panose="020B0600000101010101" charset="-127"/>
              </a:rPr>
              <a:t>주차장 정보</a:t>
            </a:r>
            <a:r>
              <a:rPr lang="en-US" altLang="ko-KR" sz="2400" dirty="0">
                <a:latin typeface="Pretendard Bold" panose="020B0600000101010101" charset="-127"/>
                <a:ea typeface="Pretendard Bold" panose="020B0600000101010101" charset="-127"/>
              </a:rPr>
              <a:t>)</a:t>
            </a: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368023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3893216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456587" y="4762500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정보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2CB5B9-7213-6AD7-E606-03F8616A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6397684"/>
            <a:ext cx="5323288" cy="353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3481604" y="6075147"/>
            <a:ext cx="373593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 표시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1238FC-8EE4-BA73-6943-25B6D64AC78C}"/>
              </a:ext>
            </a:extLst>
          </p:cNvPr>
          <p:cNvSpPr/>
          <p:nvPr/>
        </p:nvSpPr>
        <p:spPr>
          <a:xfrm>
            <a:off x="12440524" y="8832850"/>
            <a:ext cx="2895600" cy="6540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978587" y="6075147"/>
            <a:ext cx="1470213" cy="72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589" y="6764740"/>
            <a:ext cx="3133998" cy="283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6664225" y="9177649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54" y="7178950"/>
            <a:ext cx="1324160" cy="1657581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7978587" y="8007741"/>
            <a:ext cx="958667" cy="173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9754322" y="8489015"/>
            <a:ext cx="2442061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마우스 오버 시 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간단한 정보 출력</a:t>
            </a:r>
          </a:p>
        </p:txBody>
      </p: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8" y="2280024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 rot="13505332">
            <a:off x="4624874" y="5279580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275376" y="5750904"/>
            <a:ext cx="3212082" cy="1295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617612" y="3354970"/>
            <a:ext cx="11880000" cy="608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55320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466047" y="1834028"/>
            <a:ext cx="3222306" cy="1213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/>
          <p:nvPr/>
        </p:nvCxnSpPr>
        <p:spPr>
          <a:xfrm flipH="1">
            <a:off x="7277227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351650" y="2100655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/>
          <p:nvPr/>
        </p:nvCxnSpPr>
        <p:spPr>
          <a:xfrm flipH="1">
            <a:off x="11193160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38198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26" y="2476014"/>
            <a:ext cx="7560000" cy="637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5334000" y="1738802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0" y="2476014"/>
            <a:ext cx="7560000" cy="642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37521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9078356" y="123610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>
            <a:off x="10302286" y="2273300"/>
            <a:ext cx="213314" cy="10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079126" y="5067300"/>
            <a:ext cx="7560000" cy="233570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08750"/>
            <a:ext cx="11160000" cy="7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F5A36-C8A5-71EC-FA83-6A04D350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16" y="893101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F0BC71-71FA-6A00-0436-F2BCB2611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864522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7FB55B-2FCE-E3DB-B04F-70CD5E6D8A04}"/>
              </a:ext>
            </a:extLst>
          </p:cNvPr>
          <p:cNvSpPr/>
          <p:nvPr/>
        </p:nvSpPr>
        <p:spPr>
          <a:xfrm>
            <a:off x="10945949" y="848373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78BC27-45B7-2D16-E1AE-6DD6B2592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522" y="2400300"/>
            <a:ext cx="4572000" cy="350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BAB820-26D7-B1E6-3C1C-357A7E96F6F4}"/>
              </a:ext>
            </a:extLst>
          </p:cNvPr>
          <p:cNvSpPr/>
          <p:nvPr/>
        </p:nvSpPr>
        <p:spPr>
          <a:xfrm>
            <a:off x="14383479" y="1608418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덕양구 선택 시 색 변화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004" y="6134100"/>
            <a:ext cx="3370184" cy="37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2A4C74A-C300-A5DC-92A2-B9705CBEF16D}"/>
              </a:ext>
            </a:extLst>
          </p:cNvPr>
          <p:cNvSpPr/>
          <p:nvPr/>
        </p:nvSpPr>
        <p:spPr>
          <a:xfrm>
            <a:off x="11887200" y="4914900"/>
            <a:ext cx="685800" cy="3048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12472567" y="5175063"/>
            <a:ext cx="1395637" cy="994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5299533" y="8867812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17682"/>
            <a:ext cx="11160000" cy="751201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109F11-FB20-A612-F6F8-05254DC143E8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588" y="5140571"/>
            <a:ext cx="3772426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4020800" y="6057900"/>
            <a:ext cx="3200400" cy="2286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00" y="1576377"/>
            <a:ext cx="11160000" cy="7503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Pretendard Bold" panose="020B0600000101010101" charset="-127"/>
                <a:ea typeface="Pretendard Bold" panose="020B0600000101010101" charset="-127"/>
              </a:rPr>
              <a:t>통계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특정 동 선택 시</a:t>
            </a:r>
            <a:br>
              <a:rPr lang="en-US" altLang="ko-KR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3505332">
            <a:off x="3865612" y="4275278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386232" y="375284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Pretendard Bold" panose="020B0600000101010101" charset="-127"/>
                <a:ea typeface="Pretendard Bold" panose="020B0600000101010101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6800" y="5448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5">
            <a:extLst>
              <a:ext uri="{FF2B5EF4-FFF2-40B4-BE49-F238E27FC236}">
                <a16:creationId xmlns:a16="http://schemas.microsoft.com/office/drawing/2014/main" id="{72B20174-6376-97B8-0D16-004ED5E7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0" y="3009900"/>
            <a:ext cx="3517900" cy="59436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5117540"/>
            <a:ext cx="7099298" cy="328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1561540"/>
            <a:ext cx="7099298" cy="3289300"/>
          </a:xfrm>
          <a:prstGeom prst="rect">
            <a:avLst/>
          </a:prstGeom>
          <a:solidFill>
            <a:srgbClr val="F4F3F3"/>
          </a:solidFill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9359902" y="1561540"/>
            <a:ext cx="7099298" cy="3289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1828800" y="5117540"/>
            <a:ext cx="7099298" cy="32893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4A3625B0-5CA7-E683-2756-3D0B2A0E6182}"/>
              </a:ext>
            </a:extLst>
          </p:cNvPr>
          <p:cNvSpPr txBox="1"/>
          <p:nvPr/>
        </p:nvSpPr>
        <p:spPr>
          <a:xfrm>
            <a:off x="2286000" y="3371290"/>
            <a:ext cx="49403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lang="ko-KR" sz="3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191F953C-D79A-ABCE-1269-A4EFDCB525BB}"/>
              </a:ext>
            </a:extLst>
          </p:cNvPr>
          <p:cNvSpPr txBox="1"/>
          <p:nvPr/>
        </p:nvSpPr>
        <p:spPr>
          <a:xfrm>
            <a:off x="22860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개발 도구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운영체제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70F53F-1BE3-AE00-7F71-027E1D020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776793"/>
              </p:ext>
            </p:extLst>
          </p:nvPr>
        </p:nvGraphicFramePr>
        <p:xfrm>
          <a:off x="2286000" y="2705100"/>
          <a:ext cx="457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Window 11 (OS)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Python 3.13.6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PyCharmCommunityEdition21.0.7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Github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, Git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 Bold" panose="020B0600000101010101" charset="-127"/>
                        <a:ea typeface="Pretendard Bold" panose="020B0600000101010101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442327"/>
                  </a:ext>
                </a:extLst>
              </a:tr>
            </a:tbl>
          </a:graphicData>
        </a:graphic>
      </p:graphicFrame>
      <p:sp>
        <p:nvSpPr>
          <p:cNvPr id="38" name="TextBox 19">
            <a:extLst>
              <a:ext uri="{FF2B5EF4-FFF2-40B4-BE49-F238E27FC236}">
                <a16:creationId xmlns:a16="http://schemas.microsoft.com/office/drawing/2014/main" id="{94AA362A-84E2-5940-32A3-C535A84DD27B}"/>
              </a:ext>
            </a:extLst>
          </p:cNvPr>
          <p:cNvSpPr txBox="1"/>
          <p:nvPr/>
        </p:nvSpPr>
        <p:spPr>
          <a:xfrm>
            <a:off x="9829800" y="1949450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서버</a:t>
            </a: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&amp; </a:t>
            </a:r>
            <a:r>
              <a:rPr lang="ko-KR" altLang="en-US" sz="3200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데이터 베이스</a:t>
            </a:r>
            <a:endParaRPr lang="en-US" altLang="ko-KR" sz="3200" b="0" i="0" u="none" strike="noStrike" dirty="0">
              <a:solidFill>
                <a:srgbClr val="11359A"/>
              </a:solidFill>
              <a:latin typeface="Pretendard Bold" panose="020B0600000101010101" charset="-127"/>
              <a:ea typeface="Pretendard Bold" panose="020B0600000101010101" charset="-127"/>
            </a:endParaRPr>
          </a:p>
          <a:p>
            <a:pPr lvl="0" algn="l">
              <a:lnSpc>
                <a:spcPct val="99600"/>
              </a:lnSpc>
            </a:pP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ABBCB344-CE95-B5A6-AFC3-848C59FC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174812"/>
              </p:ext>
            </p:extLst>
          </p:nvPr>
        </p:nvGraphicFramePr>
        <p:xfrm>
          <a:off x="9829800" y="2793214"/>
          <a:ext cx="6172200" cy="1664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5599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내장 서버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(python manage.py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runserver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SQLite3 3.41.2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파일기반 개발용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5522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WSGI / ASGI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동기 및 비동기 요청 처리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</a:tbl>
          </a:graphicData>
        </a:graphic>
      </p:graphicFrame>
      <p:sp>
        <p:nvSpPr>
          <p:cNvPr id="40" name="TextBox 19">
            <a:extLst>
              <a:ext uri="{FF2B5EF4-FFF2-40B4-BE49-F238E27FC236}">
                <a16:creationId xmlns:a16="http://schemas.microsoft.com/office/drawing/2014/main" id="{C9021082-34B6-BAB8-BFD7-4428305CFCCB}"/>
              </a:ext>
            </a:extLst>
          </p:cNvPr>
          <p:cNvSpPr txBox="1"/>
          <p:nvPr/>
        </p:nvSpPr>
        <p:spPr>
          <a:xfrm>
            <a:off x="2294965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웹 기술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E5E5EBDA-C5ED-7952-A3C1-B9935D16C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13555"/>
              </p:ext>
            </p:extLst>
          </p:nvPr>
        </p:nvGraphicFramePr>
        <p:xfrm>
          <a:off x="2286000" y="6207070"/>
          <a:ext cx="5629835" cy="19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9835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5.2.5 (Backend)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Django Templates Engine (HTML/CSS/JS)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ASGI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asgiref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3.9.1) –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요청 처리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479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REST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356222"/>
                  </a:ext>
                </a:extLst>
              </a:tr>
            </a:tbl>
          </a:graphicData>
        </a:graphic>
      </p:graphicFrame>
      <p:sp>
        <p:nvSpPr>
          <p:cNvPr id="42" name="TextBox 19">
            <a:extLst>
              <a:ext uri="{FF2B5EF4-FFF2-40B4-BE49-F238E27FC236}">
                <a16:creationId xmlns:a16="http://schemas.microsoft.com/office/drawing/2014/main" id="{6DA5970A-0524-8C8E-6537-185DBB802288}"/>
              </a:ext>
            </a:extLst>
          </p:cNvPr>
          <p:cNvSpPr txBox="1"/>
          <p:nvPr/>
        </p:nvSpPr>
        <p:spPr>
          <a:xfrm>
            <a:off x="9829800" y="5520952"/>
            <a:ext cx="3962400" cy="6032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외부 </a:t>
            </a:r>
            <a:r>
              <a:rPr lang="en-US" altLang="ko-KR" sz="3200" b="0" i="0" u="none" strike="noStrike" dirty="0">
                <a:solidFill>
                  <a:srgbClr val="11359A"/>
                </a:solidFill>
                <a:latin typeface="Pretendard Bold" panose="020B0600000101010101" charset="-127"/>
                <a:ea typeface="Pretendard Bold" panose="020B0600000101010101" charset="-127"/>
              </a:rPr>
              <a:t>API</a:t>
            </a:r>
            <a:endParaRPr lang="en-US" sz="4800" b="0" i="0" u="none" strike="noStrike" dirty="0">
              <a:solidFill>
                <a:srgbClr val="11359A"/>
              </a:solidFill>
              <a:latin typeface="Pretendard Bold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24140930-BE8F-0169-8646-436A192E4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4317"/>
              </p:ext>
            </p:extLst>
          </p:nvPr>
        </p:nvGraphicFramePr>
        <p:xfrm>
          <a:off x="9829800" y="6138548"/>
          <a:ext cx="5943600" cy="198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600">
                  <a:extLst>
                    <a:ext uri="{9D8B030D-6E8A-4147-A177-3AD203B41FA5}">
                      <a16:colId xmlns:a16="http://schemas.microsoft.com/office/drawing/2014/main" val="1681604842"/>
                    </a:ext>
                  </a:extLst>
                </a:gridCol>
              </a:tblGrid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주차장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/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교통단속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CCTV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공공 데이터 포털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23529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도로 데이터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Overpass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264336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지도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-  Kakao Map API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6807118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GeoJSON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고양시 행정구역 데이터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479112"/>
                  </a:ext>
                </a:extLst>
              </a:tr>
              <a:tr h="396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• V-WORLD (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국토교통부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)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법정구역정보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SHP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 Bold" panose="020B0600000101010101" charset="-127"/>
                          <a:ea typeface="Pretendard Bold" panose="020B0600000101010101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9983895"/>
                  </a:ext>
                </a:extLst>
              </a:tr>
            </a:tbl>
          </a:graphicData>
        </a:graphic>
      </p:graphicFrame>
      <p:pic>
        <p:nvPicPr>
          <p:cNvPr id="45" name="그림 44">
            <a:extLst>
              <a:ext uri="{FF2B5EF4-FFF2-40B4-BE49-F238E27FC236}">
                <a16:creationId xmlns:a16="http://schemas.microsoft.com/office/drawing/2014/main" id="{4B403F28-B29C-04D2-C264-6ADD72E6FA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07" y="2909526"/>
            <a:ext cx="842493" cy="84249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574A3A3-C531-BEBA-6DFF-ED6759EE4B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84" y="5753100"/>
            <a:ext cx="729782" cy="72978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CB40C05-4F5D-9300-55DC-D40BD989C8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0" y="2019300"/>
            <a:ext cx="1256180" cy="62809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A338BB7-8197-0DE1-844A-6A14FBC806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9" y="1980112"/>
            <a:ext cx="892301" cy="1029038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C72F400-FBF5-A4DE-9F36-DD02259EE2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5690392"/>
            <a:ext cx="804674" cy="804674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2D0E6A-B98C-5407-8541-B0FA4AC17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0" y="6712527"/>
            <a:ext cx="793173" cy="79317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41EE3F3-289F-F514-B8DC-52E830C054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73" y="3733425"/>
            <a:ext cx="801965" cy="724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871</Words>
  <Application>Microsoft Office PowerPoint</Application>
  <PresentationFormat>사용자 지정</PresentationFormat>
  <Paragraphs>186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Noto Sans KR</vt:lpstr>
      <vt:lpstr>Arial</vt:lpstr>
      <vt:lpstr>Pretendard Regular</vt:lpstr>
      <vt:lpstr>Pretendard Light</vt:lpstr>
      <vt:lpstr>Oswald SemiBold</vt:lpstr>
      <vt:lpstr>Pretendard Bold</vt:lpstr>
      <vt:lpstr>Pretendard ExtraBold</vt:lpstr>
      <vt:lpstr>Pretendard SemiBold</vt:lpstr>
      <vt:lpstr>G마켓 산스 TTF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1234</cp:lastModifiedBy>
  <cp:revision>16</cp:revision>
  <dcterms:created xsi:type="dcterms:W3CDTF">2006-08-16T00:00:00Z</dcterms:created>
  <dcterms:modified xsi:type="dcterms:W3CDTF">2025-08-28T08:42:32Z</dcterms:modified>
</cp:coreProperties>
</file>